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58fc12c3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58fc12c3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from Travel is the provider for this program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2393fa004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2393fa004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visit to Mayan women's cooperative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receive a weaving demonstration of the traditional backstrap weaving technique, enjoy a traditional lunch, and take a tour around the town to see important sites such as the local ceramic factory and church.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254cbd7e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254cbd7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hour transfer to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Atitlan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lunch on the way to Panajachel at a restaurant with a view of the lake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3de38adc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3de38adc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3de38adc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3de38adc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3de38adc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3de38adc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3de38adc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a3de38adc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7bc960ae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37bc960ae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7bc960ae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7bc960ae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Cost depends on total enrollment 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Includes </a:t>
            </a:r>
            <a:endParaRPr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 breakfast and lunches and some dinners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Does not include airfare or tuition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7bc960aee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37bc960ae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2393fa004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2393fa004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2393fa00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2393fa00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7bc960a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7bc960a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7bc960ae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7bc960ae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2393fa004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2393fa004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walking tour of Antigua with historian, Guillermo Montoya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 will take to the streets of the UNESCO World Heritage site of Antigua to learn about some of the key buildings, landmarks, and history of the antique capital.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1666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254cbd7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254cbd7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Enjoy panoramic views of the city of Antigua from the “Cerro de la Cruz” lookout.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with local education NGO ‘Los Patojos’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will travel to the nearby town of Jocotenango to discuss their Los Patojos programs and some of the challenges facing Guatemalan students and communities.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1666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3ec2fcb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3ec2fcb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hour transfer to Iximche Ruins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 of Iximche Mayan Ruins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be led by a local indigenous guide through the ancient site, ceremonial area, and museum learning about the history and traditions of the ancient Maya.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lunch at Iximche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9578340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9578340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to the nearby sacred cultural site of 'Cerro Quemado' with Xela Adventures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hike with local guides to learn about the importance of this site and why nearby indigenous populations make the pilgrimage.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1666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2393fa004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2393fa00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“Fuentes Georginas” hot springs in the town of Zunil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Rejuvenating thermal waters located in the skirts of the Zunil volcano surrounded by lush, forested hillsides.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2540825" y="434025"/>
            <a:ext cx="6066000" cy="0"/>
          </a:xfrm>
          <a:prstGeom prst="straightConnector1">
            <a:avLst/>
          </a:prstGeom>
          <a:noFill/>
          <a:ln cap="flat" cmpd="sng" w="9525">
            <a:solidFill>
              <a:srgbClr val="5B9B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" name="Google Shape;17;p2"/>
          <p:cNvCxnSpPr/>
          <p:nvPr/>
        </p:nvCxnSpPr>
        <p:spPr>
          <a:xfrm>
            <a:off x="2503375" y="3023425"/>
            <a:ext cx="6066000" cy="0"/>
          </a:xfrm>
          <a:prstGeom prst="straightConnector1">
            <a:avLst/>
          </a:prstGeom>
          <a:noFill/>
          <a:ln cap="flat" cmpd="sng" w="19050">
            <a:solidFill>
              <a:srgbClr val="5B9BD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FFFF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Char char="●"/>
              <a:defRPr>
                <a:solidFill>
                  <a:srgbClr val="0944A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○"/>
              <a:defRPr>
                <a:solidFill>
                  <a:srgbClr val="0944A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■"/>
              <a:defRPr>
                <a:solidFill>
                  <a:srgbClr val="0944A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●"/>
              <a:defRPr>
                <a:solidFill>
                  <a:srgbClr val="0944A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○"/>
              <a:defRPr>
                <a:solidFill>
                  <a:srgbClr val="0944A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■"/>
              <a:defRPr>
                <a:solidFill>
                  <a:srgbClr val="0944A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●"/>
              <a:defRPr>
                <a:solidFill>
                  <a:srgbClr val="0944A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○"/>
              <a:defRPr>
                <a:solidFill>
                  <a:srgbClr val="0944A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Char char="■"/>
              <a:defRPr>
                <a:solidFill>
                  <a:srgbClr val="0944A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8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9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idx="4294967295" type="title"/>
          </p:nvPr>
        </p:nvSpPr>
        <p:spPr>
          <a:xfrm>
            <a:off x="1411200" y="630225"/>
            <a:ext cx="6321600" cy="23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77">
                <a:solidFill>
                  <a:srgbClr val="FF9900"/>
                </a:solidFill>
              </a:rPr>
              <a:t>Between Ruins and Riches: Contemporary Guatemala in Historical Perspective</a:t>
            </a:r>
            <a:endParaRPr sz="2777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511400" y="1715375"/>
            <a:ext cx="61212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Faculty Led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STUDY ABROAD PROGRAM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June 4-21, 2024, 18 days</a:t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44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44A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650" y="3950315"/>
            <a:ext cx="2629299" cy="87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20" y="4086364"/>
            <a:ext cx="2352954" cy="7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3"/>
          <p:cNvSpPr txBox="1"/>
          <p:nvPr>
            <p:ph type="title"/>
          </p:nvPr>
        </p:nvSpPr>
        <p:spPr>
          <a:xfrm>
            <a:off x="0" y="4514600"/>
            <a:ext cx="9144000" cy="608100"/>
          </a:xfrm>
          <a:prstGeom prst="rect">
            <a:avLst/>
          </a:prstGeom>
          <a:solidFill>
            <a:srgbClr val="FFFFFF">
              <a:alpha val="7605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Traditional Weaving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650" y="226750"/>
            <a:ext cx="3157351" cy="420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4"/>
          <p:cNvSpPr txBox="1"/>
          <p:nvPr>
            <p:ph type="title"/>
          </p:nvPr>
        </p:nvSpPr>
        <p:spPr>
          <a:xfrm>
            <a:off x="0" y="0"/>
            <a:ext cx="9144000" cy="608100"/>
          </a:xfrm>
          <a:prstGeom prst="rect">
            <a:avLst/>
          </a:prstGeom>
          <a:solidFill>
            <a:srgbClr val="FFFFFF">
              <a:alpha val="7605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Lake Atitlan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50" y="30575"/>
            <a:ext cx="6776467" cy="50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525" y="76200"/>
            <a:ext cx="665479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400" y="123738"/>
            <a:ext cx="6528026" cy="489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20">
                <a:solidFill>
                  <a:schemeClr val="accent5"/>
                </a:solidFill>
              </a:rPr>
              <a:t>Course Credit</a:t>
            </a:r>
            <a:endParaRPr b="1" sz="272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1683662" y="15466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16">
                <a:solidFill>
                  <a:srgbClr val="5B9BD5"/>
                </a:solidFill>
              </a:rPr>
              <a:t>HIST 399A / PSCI 424</a:t>
            </a:r>
            <a:endParaRPr b="1" sz="2216">
              <a:solidFill>
                <a:srgbClr val="5B9BD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16">
              <a:solidFill>
                <a:srgbClr val="5B9BD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16">
              <a:solidFill>
                <a:srgbClr val="5B9BD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16">
              <a:solidFill>
                <a:srgbClr val="5B9BD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16">
              <a:solidFill>
                <a:srgbClr val="5B9BD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16">
              <a:solidFill>
                <a:srgbClr val="5B9BD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16">
              <a:solidFill>
                <a:srgbClr val="5B9BD5"/>
              </a:solidFill>
            </a:endParaRPr>
          </a:p>
        </p:txBody>
      </p:sp>
      <p:cxnSp>
        <p:nvCxnSpPr>
          <p:cNvPr id="188" name="Google Shape;188;p29"/>
          <p:cNvCxnSpPr/>
          <p:nvPr/>
        </p:nvCxnSpPr>
        <p:spPr>
          <a:xfrm flipH="1" rot="10800000">
            <a:off x="2438925" y="1176125"/>
            <a:ext cx="5793900" cy="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COST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543800" y="1276550"/>
            <a:ext cx="3884700" cy="34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16">
                <a:solidFill>
                  <a:srgbClr val="5B9BD5"/>
                </a:solidFill>
              </a:rPr>
              <a:t>Program Fee:  </a:t>
            </a:r>
            <a:r>
              <a:rPr b="1" lang="en" sz="2216">
                <a:solidFill>
                  <a:srgbClr val="5B9BD5"/>
                </a:solidFill>
              </a:rPr>
              <a:t>$2,790-$3,190</a:t>
            </a:r>
            <a:endParaRPr b="1" sz="2216">
              <a:solidFill>
                <a:srgbClr val="5B9BD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16">
                <a:solidFill>
                  <a:srgbClr val="5B9BD5"/>
                </a:solidFill>
              </a:rPr>
              <a:t>Includes</a:t>
            </a:r>
            <a:endParaRPr sz="2216">
              <a:solidFill>
                <a:srgbClr val="5B9BD5"/>
              </a:solidFill>
            </a:endParaRPr>
          </a:p>
          <a:p>
            <a:pPr indent="-369329" lvl="0" marL="457200" rtl="0" algn="l"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Pts val="2216"/>
              <a:buChar char="●"/>
            </a:pPr>
            <a:r>
              <a:rPr lang="en" sz="2216">
                <a:solidFill>
                  <a:srgbClr val="5B9BD5"/>
                </a:solidFill>
              </a:rPr>
              <a:t>L</a:t>
            </a:r>
            <a:r>
              <a:rPr lang="en" sz="2216">
                <a:solidFill>
                  <a:srgbClr val="5B9BD5"/>
                </a:solidFill>
              </a:rPr>
              <a:t>odging</a:t>
            </a:r>
            <a:endParaRPr sz="2216">
              <a:solidFill>
                <a:srgbClr val="5B9BD5"/>
              </a:solidFill>
            </a:endParaRPr>
          </a:p>
          <a:p>
            <a:pPr indent="-369329" lvl="0" marL="457200" rtl="0" algn="l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Char char="●"/>
            </a:pPr>
            <a:r>
              <a:rPr lang="en" sz="2216">
                <a:solidFill>
                  <a:srgbClr val="5B9BD5"/>
                </a:solidFill>
              </a:rPr>
              <a:t>Activities</a:t>
            </a:r>
            <a:endParaRPr sz="2216">
              <a:solidFill>
                <a:srgbClr val="5B9BD5"/>
              </a:solidFill>
            </a:endParaRPr>
          </a:p>
          <a:p>
            <a:pPr indent="-369329" lvl="0" marL="457200" rtl="0" algn="l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Char char="●"/>
            </a:pPr>
            <a:r>
              <a:rPr lang="en" sz="2216">
                <a:solidFill>
                  <a:srgbClr val="5B9BD5"/>
                </a:solidFill>
              </a:rPr>
              <a:t>Most meals </a:t>
            </a:r>
            <a:endParaRPr sz="2216">
              <a:solidFill>
                <a:srgbClr val="5B9BD5"/>
              </a:solidFill>
            </a:endParaRPr>
          </a:p>
          <a:p>
            <a:pPr indent="-369329" lvl="0" marL="457200" rtl="0" algn="l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Char char="●"/>
            </a:pPr>
            <a:r>
              <a:rPr lang="en" sz="2216">
                <a:solidFill>
                  <a:srgbClr val="5B9BD5"/>
                </a:solidFill>
              </a:rPr>
              <a:t>Transport </a:t>
            </a:r>
            <a:endParaRPr sz="2216">
              <a:solidFill>
                <a:srgbClr val="5B9BD5"/>
              </a:solidFill>
            </a:endParaRPr>
          </a:p>
          <a:p>
            <a:pPr indent="-369329" lvl="0" marL="457200" rtl="0" algn="l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Char char="●"/>
            </a:pPr>
            <a:r>
              <a:rPr lang="en" sz="2216">
                <a:solidFill>
                  <a:srgbClr val="5B9BD5"/>
                </a:solidFill>
              </a:rPr>
              <a:t>Guide</a:t>
            </a:r>
            <a:endParaRPr b="1" sz="1916">
              <a:solidFill>
                <a:srgbClr val="4A86E8"/>
              </a:solidFill>
            </a:endParaRPr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7" name="Google Shape;197;p30"/>
          <p:cNvCxnSpPr/>
          <p:nvPr/>
        </p:nvCxnSpPr>
        <p:spPr>
          <a:xfrm rot="10800000">
            <a:off x="2400250" y="1211350"/>
            <a:ext cx="62412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30"/>
          <p:cNvSpPr txBox="1"/>
          <p:nvPr/>
        </p:nvSpPr>
        <p:spPr>
          <a:xfrm>
            <a:off x="4867500" y="1803700"/>
            <a:ext cx="3939300" cy="26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16">
                <a:solidFill>
                  <a:srgbClr val="5B9BD5"/>
                </a:solidFill>
                <a:latin typeface="Lato"/>
                <a:ea typeface="Lato"/>
                <a:cs typeface="Lato"/>
                <a:sym typeface="Lato"/>
              </a:rPr>
              <a:t>Excludes </a:t>
            </a:r>
            <a:endParaRPr b="1" sz="2216">
              <a:solidFill>
                <a:srgbClr val="5B9BD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9329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Pts val="2216"/>
              <a:buFont typeface="Lato"/>
              <a:buChar char="○"/>
            </a:pPr>
            <a:r>
              <a:rPr lang="en" sz="2216">
                <a:solidFill>
                  <a:srgbClr val="5B9BD5"/>
                </a:solidFill>
                <a:latin typeface="Lato"/>
                <a:ea typeface="Lato"/>
                <a:cs typeface="Lato"/>
                <a:sym typeface="Lato"/>
              </a:rPr>
              <a:t>Tuition</a:t>
            </a:r>
            <a:endParaRPr sz="2216">
              <a:solidFill>
                <a:srgbClr val="5B9BD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93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Font typeface="Lato"/>
              <a:buChar char="○"/>
            </a:pPr>
            <a:r>
              <a:rPr lang="en" sz="2216">
                <a:solidFill>
                  <a:srgbClr val="5B9BD5"/>
                </a:solidFill>
                <a:latin typeface="Lato"/>
                <a:ea typeface="Lato"/>
                <a:cs typeface="Lato"/>
                <a:sym typeface="Lato"/>
              </a:rPr>
              <a:t>Airfare</a:t>
            </a:r>
            <a:endParaRPr sz="2216">
              <a:solidFill>
                <a:srgbClr val="5B9BD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93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Font typeface="Lato"/>
              <a:buChar char="○"/>
            </a:pPr>
            <a:r>
              <a:rPr lang="en" sz="2216">
                <a:solidFill>
                  <a:srgbClr val="5B9BD5"/>
                </a:solidFill>
                <a:latin typeface="Lato"/>
                <a:ea typeface="Lato"/>
                <a:cs typeface="Lato"/>
                <a:sym typeface="Lato"/>
              </a:rPr>
              <a:t>Personal expenses </a:t>
            </a:r>
            <a:endParaRPr sz="2216">
              <a:solidFill>
                <a:srgbClr val="5B9BD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93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Font typeface="Lato"/>
              <a:buChar char="○"/>
            </a:pPr>
            <a:r>
              <a:rPr lang="en" sz="2216">
                <a:solidFill>
                  <a:srgbClr val="5B9BD5"/>
                </a:solidFill>
                <a:latin typeface="Lato"/>
                <a:ea typeface="Lato"/>
                <a:cs typeface="Lato"/>
                <a:sym typeface="Lato"/>
              </a:rPr>
              <a:t>Some meals</a:t>
            </a:r>
            <a:endParaRPr sz="2216">
              <a:solidFill>
                <a:srgbClr val="5B9BD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93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216"/>
              <a:buFont typeface="Lato"/>
              <a:buChar char="○"/>
            </a:pPr>
            <a:r>
              <a:rPr lang="en" sz="2216">
                <a:solidFill>
                  <a:srgbClr val="5B9BD5"/>
                </a:solidFill>
                <a:latin typeface="Lato"/>
                <a:ea typeface="Lato"/>
                <a:cs typeface="Lato"/>
                <a:sym typeface="Lato"/>
              </a:rPr>
              <a:t>Passport fees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Registration and more info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368050" y="1709150"/>
            <a:ext cx="5490000" cy="25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500">
                <a:solidFill>
                  <a:srgbClr val="5B9BD5"/>
                </a:solidFill>
              </a:rPr>
              <a:t>https://bit.ly/ShepherdGuate</a:t>
            </a:r>
            <a:endParaRPr sz="3500">
              <a:solidFill>
                <a:srgbClr val="5B9BD5"/>
              </a:solidFill>
            </a:endParaRPr>
          </a:p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6" name="Google Shape;206;p31"/>
          <p:cNvCxnSpPr/>
          <p:nvPr/>
        </p:nvCxnSpPr>
        <p:spPr>
          <a:xfrm rot="10800000">
            <a:off x="2480650" y="1211350"/>
            <a:ext cx="62412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450" y="1379350"/>
            <a:ext cx="2981149" cy="29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20">
                <a:solidFill>
                  <a:schemeClr val="accent5"/>
                </a:solidFill>
              </a:rPr>
              <a:t>Contact:</a:t>
            </a:r>
            <a:endParaRPr b="1" sz="2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2501750" y="1391100"/>
            <a:ext cx="6220200" cy="28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Dr. Keith Alexander:</a:t>
            </a:r>
            <a:endParaRPr sz="2600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kalexand@shepherd.edu</a:t>
            </a:r>
            <a:endParaRPr sz="2600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1C1C1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 sz="2700">
              <a:solidFill>
                <a:srgbClr val="5B9BD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32"/>
          <p:cNvCxnSpPr/>
          <p:nvPr/>
        </p:nvCxnSpPr>
        <p:spPr>
          <a:xfrm flipH="1" rot="10800000">
            <a:off x="2438925" y="1176125"/>
            <a:ext cx="5793900" cy="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chemeClr val="accent5"/>
                </a:solidFill>
              </a:rPr>
              <a:t>Why study abroad?</a:t>
            </a:r>
            <a:endParaRPr b="1" sz="2720">
              <a:solidFill>
                <a:schemeClr val="accent5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b="1" lang="en" sz="2700">
                <a:solidFill>
                  <a:srgbClr val="5B9BD5"/>
                </a:solidFill>
              </a:rPr>
              <a:t>Earn credit while seeing the world</a:t>
            </a:r>
            <a:endParaRPr b="1" sz="2700">
              <a:solidFill>
                <a:srgbClr val="5B9BD5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b="1" lang="en" sz="2700">
                <a:solidFill>
                  <a:srgbClr val="5B9BD5"/>
                </a:solidFill>
              </a:rPr>
              <a:t>Employers love it </a:t>
            </a:r>
            <a:endParaRPr b="1" sz="2700">
              <a:solidFill>
                <a:srgbClr val="5B9BD5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000"/>
              <a:buAutoNum type="arabicPeriod"/>
            </a:pPr>
            <a:r>
              <a:rPr b="1" lang="en" sz="2600">
                <a:solidFill>
                  <a:srgbClr val="5B9BD5"/>
                </a:solidFill>
              </a:rPr>
              <a:t>Enhance your transfer applications</a:t>
            </a:r>
            <a:endParaRPr b="1" sz="2600">
              <a:solidFill>
                <a:srgbClr val="5B9BD5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b="1" lang="en" sz="2700">
                <a:solidFill>
                  <a:srgbClr val="5B9BD5"/>
                </a:solidFill>
              </a:rPr>
              <a:t>Build cultural intelligence </a:t>
            </a:r>
            <a:endParaRPr b="1" sz="2700">
              <a:solidFill>
                <a:srgbClr val="5B9BD5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b="1" lang="en" sz="2700">
                <a:solidFill>
                  <a:srgbClr val="5B9BD5"/>
                </a:solidFill>
              </a:rPr>
              <a:t>Become a global citizen </a:t>
            </a:r>
            <a:endParaRPr b="1" sz="2700">
              <a:solidFill>
                <a:srgbClr val="4A86E8"/>
              </a:solidFill>
            </a:endParaRPr>
          </a:p>
        </p:txBody>
      </p:sp>
      <p:cxnSp>
        <p:nvCxnSpPr>
          <p:cNvPr id="92" name="Google Shape;92;p15"/>
          <p:cNvCxnSpPr/>
          <p:nvPr/>
        </p:nvCxnSpPr>
        <p:spPr>
          <a:xfrm flipH="1" rot="10800000">
            <a:off x="2414800" y="1175975"/>
            <a:ext cx="58179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solidFill>
                  <a:schemeClr val="accent5"/>
                </a:solidFill>
              </a:rPr>
              <a:t>Advantages of faculty-led programs</a:t>
            </a:r>
            <a:endParaRPr b="1" sz="2720">
              <a:solidFill>
                <a:schemeClr val="accent5"/>
              </a:solidFill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lang="en" sz="2700">
                <a:solidFill>
                  <a:srgbClr val="5B9BD5"/>
                </a:solidFill>
              </a:rPr>
              <a:t>Most affordable study abroad option</a:t>
            </a:r>
            <a:endParaRPr sz="2700">
              <a:solidFill>
                <a:srgbClr val="5B9BD5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lang="en" sz="2700">
                <a:solidFill>
                  <a:srgbClr val="5B9BD5"/>
                </a:solidFill>
              </a:rPr>
              <a:t>Hand picked immersive experiences </a:t>
            </a:r>
            <a:endParaRPr sz="2700">
              <a:solidFill>
                <a:srgbClr val="5B9BD5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lang="en" sz="2700">
                <a:solidFill>
                  <a:srgbClr val="5B9BD5"/>
                </a:solidFill>
              </a:rPr>
              <a:t>Safer and more structured </a:t>
            </a:r>
            <a:endParaRPr sz="2700">
              <a:solidFill>
                <a:srgbClr val="5B9BD5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lang="en" sz="2700">
                <a:solidFill>
                  <a:srgbClr val="5B9BD5"/>
                </a:solidFill>
              </a:rPr>
              <a:t>Shorter and more convenient</a:t>
            </a:r>
            <a:endParaRPr sz="2700">
              <a:solidFill>
                <a:srgbClr val="5B9BD5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AutoNum type="arabicPeriod"/>
            </a:pPr>
            <a:r>
              <a:rPr lang="en" sz="2700">
                <a:solidFill>
                  <a:srgbClr val="5B9BD5"/>
                </a:solidFill>
              </a:rPr>
              <a:t>Interaction with faculty</a:t>
            </a:r>
            <a:endParaRPr sz="2700">
              <a:solidFill>
                <a:srgbClr val="5B9BD5"/>
              </a:solidFill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flipH="1" rot="10800000">
            <a:off x="2414800" y="1175975"/>
            <a:ext cx="58179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Leader</a:t>
            </a:r>
            <a:endParaRPr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 flipH="1" rot="10800000">
            <a:off x="2414800" y="1175975"/>
            <a:ext cx="58179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1866050" y="1394450"/>
            <a:ext cx="3207000" cy="32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972">
                <a:solidFill>
                  <a:srgbClr val="5B9BD5"/>
                </a:solidFill>
              </a:rPr>
              <a:t>Dr. Keith Alexander </a:t>
            </a:r>
            <a:endParaRPr sz="1972">
              <a:solidFill>
                <a:srgbClr val="5B9BD5"/>
              </a:solidFill>
            </a:endParaRPr>
          </a:p>
          <a:p>
            <a:pPr indent="-353853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Pts val="1973"/>
              <a:buChar char="-"/>
            </a:pPr>
            <a:r>
              <a:rPr lang="en" sz="1972">
                <a:solidFill>
                  <a:srgbClr val="5B9BD5"/>
                </a:solidFill>
              </a:rPr>
              <a:t>Associate Professor of History</a:t>
            </a:r>
            <a:endParaRPr sz="1972">
              <a:solidFill>
                <a:srgbClr val="5B9BD5"/>
              </a:solidFill>
            </a:endParaRPr>
          </a:p>
          <a:p>
            <a:pPr indent="-35385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973"/>
              <a:buChar char="-"/>
            </a:pPr>
            <a:r>
              <a:rPr lang="en" sz="1972">
                <a:solidFill>
                  <a:srgbClr val="5B9BD5"/>
                </a:solidFill>
              </a:rPr>
              <a:t>Modern Germany, Modern Europe, Environmental History, Historic Preservation, Oral History, History and Culture of Cuba</a:t>
            </a:r>
            <a:endParaRPr sz="1972">
              <a:solidFill>
                <a:srgbClr val="5B9BD5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72">
              <a:solidFill>
                <a:srgbClr val="5B9BD5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16247" r="0" t="0"/>
          <a:stretch/>
        </p:blipFill>
        <p:spPr>
          <a:xfrm>
            <a:off x="5538150" y="1593100"/>
            <a:ext cx="2694551" cy="214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0" y="0"/>
            <a:ext cx="9144000" cy="608100"/>
          </a:xfrm>
          <a:prstGeom prst="rect">
            <a:avLst/>
          </a:prstGeom>
          <a:solidFill>
            <a:srgbClr val="FFFFFF">
              <a:alpha val="7605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UNESCO World Heritage Site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0" y="4514600"/>
            <a:ext cx="9144000" cy="608100"/>
          </a:xfrm>
          <a:prstGeom prst="rect">
            <a:avLst/>
          </a:prstGeom>
          <a:solidFill>
            <a:srgbClr val="FFFFFF">
              <a:alpha val="7605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Cerro de la Cruz Lookout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0"/>
          <p:cNvSpPr txBox="1"/>
          <p:nvPr>
            <p:ph type="title"/>
          </p:nvPr>
        </p:nvSpPr>
        <p:spPr>
          <a:xfrm>
            <a:off x="0" y="4514600"/>
            <a:ext cx="9144000" cy="608100"/>
          </a:xfrm>
          <a:prstGeom prst="rect">
            <a:avLst/>
          </a:prstGeom>
          <a:solidFill>
            <a:srgbClr val="FFFFFF">
              <a:alpha val="7605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Iximche Ruins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0" y="4514600"/>
            <a:ext cx="9144000" cy="608100"/>
          </a:xfrm>
          <a:prstGeom prst="rect">
            <a:avLst/>
          </a:prstGeom>
          <a:solidFill>
            <a:srgbClr val="FFFFFF">
              <a:alpha val="7605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Cerro Quemado Hike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0" y="4514600"/>
            <a:ext cx="9144000" cy="608100"/>
          </a:xfrm>
          <a:prstGeom prst="rect">
            <a:avLst/>
          </a:prstGeom>
          <a:solidFill>
            <a:srgbClr val="FFFFFF">
              <a:alpha val="7605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77">
                <a:solidFill>
                  <a:schemeClr val="dk2"/>
                </a:solidFill>
              </a:rPr>
              <a:t>Fuentes Georginas Hot Springs</a:t>
            </a:r>
            <a:endParaRPr sz="2777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77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3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3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